
<file path=[Content_Types].xml><?xml version="1.0" encoding="utf-8"?>
<Types xmlns="http://schemas.openxmlformats.org/package/2006/content-types">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859" r:id="rId2"/>
    <p:sldId id="906" r:id="rId3"/>
    <p:sldId id="910" r:id="rId4"/>
    <p:sldId id="931" r:id="rId5"/>
    <p:sldId id="932" r:id="rId6"/>
    <p:sldId id="933" r:id="rId7"/>
    <p:sldId id="934" r:id="rId8"/>
    <p:sldId id="911" r:id="rId9"/>
    <p:sldId id="912" r:id="rId10"/>
    <p:sldId id="913" r:id="rId11"/>
    <p:sldId id="914" r:id="rId12"/>
    <p:sldId id="915" r:id="rId13"/>
    <p:sldId id="916" r:id="rId14"/>
    <p:sldId id="917" r:id="rId15"/>
    <p:sldId id="918" r:id="rId16"/>
    <p:sldId id="919" r:id="rId17"/>
    <p:sldId id="920" r:id="rId18"/>
    <p:sldId id="921" r:id="rId19"/>
    <p:sldId id="922" r:id="rId20"/>
    <p:sldId id="923" r:id="rId21"/>
    <p:sldId id="924" r:id="rId22"/>
    <p:sldId id="925" r:id="rId23"/>
    <p:sldId id="926" r:id="rId24"/>
    <p:sldId id="92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76270"/>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第一单元提优大考卷</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静海区实验中学开学考试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它消灭了严重阻碍社会生产力发展的奴隶制度，使工业资产阶级能够运用国家政权的力量迅速而全面的发展资本主义生产，为资本主义无论在广度上还是深度上开辟了广阔的道路。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材料评论的是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美国独立战争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美国南北战争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法国大革命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日本明治维新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马丁</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年前一位伟大的美国人签署了《解放黑人奴隶宣言》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年后的今天，我们必须面对一个残酷的事实，那就是黑人依然没有自由。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材料反映了美国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独立战争的紧迫性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种族观念的平等性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民主制度的虚伪性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南北战争的</a:t>
            </a:r>
            <a:r>
              <a:rPr lang="zh-CN" altLang="zh-CN"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必然性</a:t>
            </a:r>
            <a:endParaRPr lang="zh-CN" altLang="zh-CN" sz="120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3" name="矩形 2"/>
          <p:cNvSpPr/>
          <p:nvPr/>
        </p:nvSpPr>
        <p:spPr>
          <a:xfrm>
            <a:off x="9695606"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4511030" y="472514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史论结合是学习历史的基本方法之一。下列史实与结论之间逻辑关系正确的是</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368453082"/>
              </p:ext>
            </p:extLst>
          </p:nvPr>
        </p:nvGraphicFramePr>
        <p:xfrm>
          <a:off x="618171" y="2204864"/>
          <a:ext cx="10971213" cy="2743200"/>
        </p:xfrm>
        <a:graphic>
          <a:graphicData uri="http://schemas.openxmlformats.org/drawingml/2006/table">
            <a:tbl>
              <a:tblPr firstRow="1" firstCol="1" bandRow="1"/>
              <a:tblGrid>
                <a:gridCol w="1520610">
                  <a:extLst>
                    <a:ext uri="{9D8B030D-6E8A-4147-A177-3AD203B41FA5}">
                      <a16:colId xmlns:a16="http://schemas.microsoft.com/office/drawing/2014/main" val="18552298"/>
                    </a:ext>
                  </a:extLst>
                </a:gridCol>
                <a:gridCol w="4109012">
                  <a:extLst>
                    <a:ext uri="{9D8B030D-6E8A-4147-A177-3AD203B41FA5}">
                      <a16:colId xmlns:a16="http://schemas.microsoft.com/office/drawing/2014/main" val="4029593194"/>
                    </a:ext>
                  </a:extLst>
                </a:gridCol>
                <a:gridCol w="5341591">
                  <a:extLst>
                    <a:ext uri="{9D8B030D-6E8A-4147-A177-3AD203B41FA5}">
                      <a16:colId xmlns:a16="http://schemas.microsoft.com/office/drawing/2014/main" val="2161269602"/>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史实</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6182474"/>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光荣革命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英国君主立宪制正式形成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6835520"/>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《独立宣言》发表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标志着美国独立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6836460"/>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亚历山大二世改革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开启了俄国近代化的进程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0384350"/>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明治维新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日本开始跻身资本主义强国之列</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9609380"/>
                  </a:ext>
                </a:extLst>
              </a:tr>
            </a:tbl>
          </a:graphicData>
        </a:graphic>
      </p:graphicFrame>
      <p:sp>
        <p:nvSpPr>
          <p:cNvPr id="4" name="矩形 3"/>
          <p:cNvSpPr/>
          <p:nvPr/>
        </p:nvSpPr>
        <p:spPr>
          <a:xfrm>
            <a:off x="910630" y="1426289"/>
            <a:ext cx="420308" cy="461665"/>
          </a:xfrm>
          <a:prstGeom prst="rect">
            <a:avLst/>
          </a:prstGeom>
        </p:spPr>
        <p:txBody>
          <a:bodyPr wrap="none">
            <a:spAutoFit/>
          </a:bodyPr>
          <a:lstStyle/>
          <a:p>
            <a:r>
              <a:rPr lang="en-US" altLang="zh-CN" sz="2400" spc="100">
                <a:cs typeface="Times New Roman" panose="02020603050405020304" pitchFamily="18" charset="0"/>
              </a:rPr>
              <a:t>D</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河西区模拟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月，某君主宣誓《五条誓文》，施行新政，推行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富国强兵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殖产兴业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文明开化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三大政策。该君主是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亚历山大一世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克伦威尔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明治天皇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威廉一世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明治政府大力倡导欧美式教育，要求华族、士族、平民及妇女等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一般人民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子弟必须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从事于学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，强制贯彻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国民皆学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方针。这些措施旨在</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强化中央集权制度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提高国民文化素质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确立近代教育体制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保留大量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封建残余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142140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9407574" y="364502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日本明治维新时期，在政治上为加强中央集权采取的措施是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废藩置县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建立新式军队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地税改革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实行征兵制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明治政府利用国家的资金，创办了一批官营的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模范工厂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，目的是把私人资本引向发展近代工业的道路。这表明明治政府在改革中</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实行征兵制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注重示范引领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实行废藩置县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文明开化</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18514" y="87121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10864986" y="306896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年，明治政府颁布《大日本帝国宪法》，规定不得随意逮捕公民，财产权受到保护，但政府只要愿意便有权制止这些权利。同时规定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天皇神圣不可侵犯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总揽一切大权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。这说明明治维新</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推动了倒幕运动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保留大量封建残余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加剧了民族危机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确立民主共和政体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南开区质量监测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日本大化改新和明治维新的共同点是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加强中央集权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摆脱民族危机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仿效中国典章制度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结束幕府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59302"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9001404" y="359889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世纪，英国、美国和法国通过革命确立了资本主义制度；到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世纪五六十年代，俄国、日本、意大利和德意志等也走上了资本主义道路，资本主义制度已经在世界范围内确立起来。推动上述历史进程出现的根本因素是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统治者主导的改革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近代民主思想的传播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各国革命相互支援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资本主义经济的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1470" y="194644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南开区开学考试改编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改革是沙皇顺应时代之举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也是平衡国内派别之争后作出的最佳选择。改革适度地调整了改革方向和程度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力争实现带着土地解放农民的最初设想。然而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农民获得的所谓自由并不能解决土地不足、不沃的窘境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他们最终成为税高赋重的自由人。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摘编自唐艳凤《俄国农奴制改革法令解读》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南方叛乱地区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为人占有而做奴隶的人们都在那时及以后永远获得自由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合众国政府将承认并保障这些人的自由。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这些人们可参加合众国的军事工作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驻守炮台、阵地、卫戍区域以及其他地区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以及在各种军舰上服役。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《解放黑人奴隶宣言》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材料一中作者评价这次改革的视角是什么？结合所学知识，分析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农奴带来的两面性。</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844824"/>
            <a:ext cx="11512136" cy="1754326"/>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从对俄国历史发展及世界历史进程角度评价。废除了农奴制</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农奴在法律上是自由人</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为资本主义的发展提供了大量的自由劳动力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农奴赎买土地的代价沉重</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农奴制残余对俄国社会后来的发展产生了消极影响。</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根据材料二，概括美国黑人奴隶获得的权利。结合所学知识，简述奴隶制的废除对美国社会发展的意义。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sz="8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综合上述材料，谈谈奴隶制存废对你的启示。</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7948" y="1818690"/>
            <a:ext cx="11639008" cy="1754326"/>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人身自由权</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服兵役权。调动了黑人奴隶的积极性</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他们踊跃参军作战</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扭转了北方军队在战场上的被动局面</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为美国资本主义发展提供了自由劳动力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促进了资本主义经济的发展。</a:t>
            </a:r>
            <a:endParaRPr lang="zh-CN" altLang="zh-CN" sz="1200">
              <a:solidFill>
                <a:srgbClr val="000000"/>
              </a:solidFill>
              <a:cs typeface="Times New Roman" panose="02020603050405020304" pitchFamily="18" charset="0"/>
            </a:endParaRPr>
          </a:p>
        </p:txBody>
      </p:sp>
      <p:sp>
        <p:nvSpPr>
          <p:cNvPr id="4" name="矩形 3"/>
          <p:cNvSpPr/>
          <p:nvPr/>
        </p:nvSpPr>
        <p:spPr>
          <a:xfrm>
            <a:off x="397948" y="3939107"/>
            <a:ext cx="1163900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废除奴隶制能够推动一个国家和社会的进步与发展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奴隶制的成功废除需要国家和政府强有力的推动。</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为解决劳动力问题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1721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年颁令准许商人将整个村庄连同农奴一起买去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但农奴和土地不准分开买卖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以维护农奴制度不可侵犯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农民被束缚在土地上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无法满足工业对自由劳动力的需求。广大农民一贫如洗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无力购买工业品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严重地限制了国内市场的扩大。到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农奴制已成为俄国资本主义发展的最大障碍。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摘编自吴于廑、齐世荣《世界史</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近代史编》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日本新领导人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指明治维新的领导者</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不赞成这种不加区别地奉承所有西方的做法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他们并不对西方文明本身感兴趣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而仅仅对其中增强了民族力量的那些组成成分感兴趣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他们现在提出了一个非凡的改革方案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宗旨在于建立一个强大的日本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而不是完全模仿西方国家。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《全球通史》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美洲大陆在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世纪出现了新西班牙、新法兰西、新奥尔良、新尼德兰、新英格兰等地名。这一现象的根源是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早期的殖民扩张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租地农场的出现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新兴城市的涌现</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美洲的独立运动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世纪初，沉重地打击了西班牙和葡萄牙殖民统治的是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拉丁美洲独立运动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纳米比亚独立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印度民族大起义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卡德纳斯</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71070" y="198884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1143906" y="415770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根据材料一，概括俄国农奴制对俄国资本主义发展造成的两大障碍，并指出俄国解决障碍的措施。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根据材料二并结合所学知识，指出日本为学习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其中增强了民族力量的那些组成成分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而采取的主要措施。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327" y="1818946"/>
            <a:ext cx="11613535"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农民被束缚在土地上</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自由劳动力短缺</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农民购买力低下</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市场狭小。俄国</a:t>
            </a:r>
            <a:r>
              <a:rPr lang="en-US" altLang="zh-CN" sz="2400">
                <a:cs typeface="Times New Roman" panose="02020603050405020304" pitchFamily="18" charset="0"/>
              </a:rPr>
              <a:t>1861</a:t>
            </a:r>
            <a:r>
              <a:rPr lang="zh-CN" altLang="zh-CN" sz="2400">
                <a:ea typeface="黑体" panose="02010609060101010101" pitchFamily="49" charset="-122"/>
                <a:cs typeface="Times New Roman" panose="02020603050405020304" pitchFamily="18" charset="0"/>
              </a:rPr>
              <a:t>年农奴制改革。</a:t>
            </a:r>
            <a:endParaRPr lang="zh-CN" altLang="zh-CN" sz="1200">
              <a:solidFill>
                <a:srgbClr val="000000"/>
              </a:solidFill>
              <a:cs typeface="Times New Roman" panose="02020603050405020304" pitchFamily="18" charset="0"/>
            </a:endParaRPr>
          </a:p>
        </p:txBody>
      </p:sp>
      <p:sp>
        <p:nvSpPr>
          <p:cNvPr id="4" name="矩形 3"/>
          <p:cNvSpPr/>
          <p:nvPr/>
        </p:nvSpPr>
        <p:spPr>
          <a:xfrm>
            <a:off x="378106" y="4077072"/>
            <a:ext cx="11485848" cy="1200329"/>
          </a:xfrm>
          <a:prstGeom prst="rect">
            <a:avLst/>
          </a:prstGeom>
        </p:spPr>
        <p:txBody>
          <a:bodyPr wrap="square">
            <a:spAutoFit/>
          </a:bodyPr>
          <a:lstStyle/>
          <a:p>
            <a:pPr algn="just">
              <a:lnSpc>
                <a:spcPct val="150000"/>
              </a:lnSpc>
              <a:spcAft>
                <a:spcPts val="0"/>
              </a:spcAft>
            </a:pPr>
            <a:r>
              <a:rPr lang="zh-CN" altLang="zh-CN" sz="2400" spc="100">
                <a:ea typeface="黑体" panose="02010609060101010101" pitchFamily="49" charset="-122"/>
                <a:cs typeface="Times New Roman" panose="02020603050405020304" pitchFamily="18" charset="0"/>
              </a:rPr>
              <a:t>实行征兵制</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建立新式军队</a:t>
            </a:r>
            <a:r>
              <a:rPr lang="zh-CN" altLang="zh-CN" sz="2400" spc="100">
                <a:cs typeface="Times New Roman" panose="02020603050405020304" pitchFamily="18" charset="0"/>
              </a:rPr>
              <a:t>；</a:t>
            </a:r>
            <a:r>
              <a:rPr lang="en-US" altLang="zh-CN" sz="2400" spc="100">
                <a:latin typeface="+mn-ea"/>
                <a:ea typeface="+mn-ea"/>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殖产兴业</a:t>
            </a:r>
            <a:r>
              <a:rPr lang="en-US" altLang="zh-CN" sz="2400" spc="100">
                <a:latin typeface="+mn-ea"/>
                <a:ea typeface="+mn-ea"/>
                <a:cs typeface="Times New Roman" panose="02020603050405020304" pitchFamily="18" charset="0"/>
              </a:rPr>
              <a:t>”</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大力发展近代经济</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提倡</a:t>
            </a:r>
            <a:r>
              <a:rPr lang="en-US" altLang="zh-CN" sz="2400" spc="100">
                <a:latin typeface="+mn-ea"/>
                <a:ea typeface="+mn-ea"/>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文明开化</a:t>
            </a:r>
            <a:r>
              <a:rPr lang="en-US" altLang="zh-CN" sz="2400" spc="100">
                <a:latin typeface="+mn-ea"/>
                <a:ea typeface="+mn-ea"/>
                <a:cs typeface="Times New Roman" panose="02020603050405020304" pitchFamily="18" charset="0"/>
              </a:rPr>
              <a:t>”</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向西方学习</a:t>
            </a:r>
            <a:r>
              <a:rPr lang="zh-CN" altLang="zh-CN" sz="2400" spc="100">
                <a:cs typeface="Times New Roman" panose="02020603050405020304" pitchFamily="18" charset="0"/>
              </a:rPr>
              <a:t>，</a:t>
            </a:r>
            <a:r>
              <a:rPr lang="zh-CN" altLang="zh-CN" sz="2400" spc="100">
                <a:ea typeface="黑体" panose="02010609060101010101" pitchFamily="49" charset="-122"/>
                <a:cs typeface="Times New Roman" panose="02020603050405020304" pitchFamily="18" charset="0"/>
              </a:rPr>
              <a:t>改造日本</a:t>
            </a:r>
            <a:r>
              <a:rPr lang="zh-CN" altLang="zh-CN" sz="2400">
                <a:ea typeface="黑体" panose="02010609060101010101" pitchFamily="49" charset="-122"/>
                <a:cs typeface="Times New Roman" panose="02020603050405020304" pitchFamily="18" charset="0"/>
              </a:rPr>
              <a:t>的教育、文化和生活方式。</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综上所述，请你从俄、日两国的改革中归纳国家治理的经验。</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340768"/>
            <a:ext cx="1152128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因地制宜</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制定灵活的政策</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选择适合国情的发展道路</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顺应历史潮流</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进行制度创新</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任何一位理性的观察家都会认为世界棉花生产将仍以印度或中国为中心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一切都改变了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数以百万计的机械锭子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产出数百万磅纱线。棉花不再由家庭种植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而是由奴隶种植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供应数千英里之外的工厂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而这些工厂又距离布料的最终消费者数千英里。欧洲的资本主义国家以惊人的速度成为棉花产业的中心</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80183085"/>
              </p:ext>
            </p:extLst>
          </p:nvPr>
        </p:nvGraphicFramePr>
        <p:xfrm>
          <a:off x="328033" y="1412776"/>
          <a:ext cx="11518669" cy="3840480"/>
        </p:xfrm>
        <a:graphic>
          <a:graphicData uri="http://schemas.openxmlformats.org/drawingml/2006/table">
            <a:tbl>
              <a:tblPr firstRow="1" firstCol="1" bandRow="1"/>
              <a:tblGrid>
                <a:gridCol w="1662717">
                  <a:extLst>
                    <a:ext uri="{9D8B030D-6E8A-4147-A177-3AD203B41FA5}">
                      <a16:colId xmlns:a16="http://schemas.microsoft.com/office/drawing/2014/main" val="2160555888"/>
                    </a:ext>
                  </a:extLst>
                </a:gridCol>
                <a:gridCol w="9855952">
                  <a:extLst>
                    <a:ext uri="{9D8B030D-6E8A-4147-A177-3AD203B41FA5}">
                      <a16:colId xmlns:a16="http://schemas.microsoft.com/office/drawing/2014/main" val="1028328888"/>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国家或地区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076631"/>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印度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1813</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1844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印度输往英国的原棉由</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吨上升到</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扩大了近</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1813</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1835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英国布进入印度的数量由</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万码增加到</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万码。英国通过不平等交换</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无穷无尽地榨取印度财富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762829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1800</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1850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美国南部蓄奴州的棉花年产值增加近</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向英国提供的廉价原棉每年增加</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。英国对棉花的需求进一步刺激美国南部种植园经济的发展。美国南北方不同经济类型的发展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加剧了南北矛盾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8158406"/>
                  </a:ext>
                </a:extLst>
              </a:tr>
            </a:tbl>
          </a:graphicData>
        </a:graphic>
      </p:graphicFrame>
    </p:spTree>
    <p:extLst>
      <p:ext uri="{BB962C8B-B14F-4D97-AF65-F5344CB8AC3E}">
        <p14:creationId xmlns:p14="http://schemas.microsoft.com/office/powerpoint/2010/main" val="7701370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欧洲的资本主义国家以惊人的速度成为棉花产业的中心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的主要原因。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根据材料二并结合所学知识，分析</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世纪中期以棉花为主的全球贸易对印度和美国的历史影响。</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9210" y="1854115"/>
            <a:ext cx="11517491"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蒸汽机的改进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工厂的建立</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或工业革命的推动</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资本主义世界市场的发展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全球联系的加强。</a:t>
            </a:r>
            <a:endParaRPr lang="zh-CN" altLang="zh-CN" sz="1200">
              <a:solidFill>
                <a:srgbClr val="000000"/>
              </a:solidFill>
              <a:cs typeface="Times New Roman" panose="02020603050405020304" pitchFamily="18" charset="0"/>
            </a:endParaRPr>
          </a:p>
        </p:txBody>
      </p:sp>
      <p:sp>
        <p:nvSpPr>
          <p:cNvPr id="4" name="矩形 3"/>
          <p:cNvSpPr/>
          <p:nvPr/>
        </p:nvSpPr>
        <p:spPr>
          <a:xfrm>
            <a:off x="360854" y="4050938"/>
            <a:ext cx="11485847" cy="1684244"/>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对印度</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使印度成为英国的原料产地和商品倾销地</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英国进一步加强了对印度的经济掠夺和政治压迫。对美国</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使美国南部成为英国的原料产地和商品倾销地</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美国南北方矛盾加剧</a:t>
            </a:r>
            <a:r>
              <a:rPr lang="zh-CN" altLang="zh-CN" sz="2400">
                <a:cs typeface="Times New Roman" panose="02020603050405020304" pitchFamily="18" charset="0"/>
              </a:rPr>
              <a:t>，</a:t>
            </a:r>
            <a:r>
              <a:rPr lang="en-US" altLang="zh-CN" sz="2400">
                <a:cs typeface="Times New Roman" panose="02020603050405020304" pitchFamily="18" charset="0"/>
              </a:rPr>
              <a:t>1861</a:t>
            </a:r>
            <a:r>
              <a:rPr lang="zh-CN" altLang="zh-CN" sz="2400">
                <a:ea typeface="黑体" panose="02010609060101010101" pitchFamily="49" charset="-122"/>
                <a:cs typeface="Times New Roman" panose="02020603050405020304" pitchFamily="18" charset="0"/>
              </a:rPr>
              <a:t>年爆发南北战争。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有学者认为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世纪的第一个四分之一时间里，玻利瓦尔就是美洲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。该观点的依据是玻利瓦尔</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领导了拉丁美洲独立运动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颁布了《解放黑人奴隶宣言》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发起了非暴力不合作运动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收回巴拿马运河区的主权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年以后，玻利瓦尔率领起义军由北向南解放了哥伦比亚、委内瑞拉和厄瓜多尔等地；同时，圣马丁率领起义军由南向北解放了阿根廷、智利和秘鲁。这体现出拉丁美洲独立运动的特征是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持续时间较长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负有双重任务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群众基础薄弱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南北联合</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08316"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3934966" y="414908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红桥区三模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在哥伦比亚总统佩特罗的就职典礼上，南美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用过的佩剑被展示时，出席典礼的各国领导人均起立鼓掌。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备受尊崇，主要因为他推动了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新经济政策的初创</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农奴制的确立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民族独立运动的发展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民主法治的进步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南开区开学考试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对玻利瓦尔、章西女王的评价，其中属于相同点的是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使很多国家摆脱殖民统治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领导人民反抗殖民统治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英勇作战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壮烈牺牲</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是封建</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774726" y="19888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10991750" y="364502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0279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从拉丁美洲独立运动、美国独立战争、印度民族大起义等历史事件中可归纳出的学习主题是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资产阶级民主革命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血腥的资本积累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殖民地人民的抗争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无产阶级的斗争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静海区实验中学月考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世纪中期，西欧资本主义力量增强，其他地区也出现了一系列有利于资本主义发展的变革，例如美国内战中废除黑人奴隶制、日本明治维新。同一时期类似的历史事件还有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印度非暴力不合作运动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俄国农奴制改革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32948"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5383752" y="417495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0851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1722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年颁布的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官秩表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体现了彼得一世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量才施用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论功取仕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的思想，它是对按贵族门阀取仕的腐朽传统的挑战。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官秩表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的颁布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废除了关税保护政策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提高了政府行政管理效能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创建了纪律严明的军队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保护了本国民族工业发展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俄国农奴制改革将大量优质土地、水源等留给地主，而农民通过长达四十九年分期还贷方式向政府贷款，支付给地主赎金，才能获得属于自己的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份地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。材料可以佐证</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沙皇无法领导俄国的改革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农奴制改革的局限性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专制权力阻碍改革的进行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彼得一世改革的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1470"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1160226" y="416633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8622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这场改革属于资产阶级性质，是俄国历史发展中一个重要转折点。此后，俄国在保留了许多农奴制残余的情况下正式走上资本主义发展道路。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这场革命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的领导者是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查理一世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亚历山大二世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詹姆士一世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河北区期末</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关于俄国彼得一世改革和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年农奴制改革的相同点，表述正确的是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都是自上而下的改革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都促进了资本主义的发展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都废除了农奴制度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都改变了俄国的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16314" y="198021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1414686" y="4195210"/>
            <a:ext cx="407484" cy="461665"/>
          </a:xfrm>
          <a:prstGeom prst="rect">
            <a:avLst/>
          </a:prstGeom>
        </p:spPr>
        <p:txBody>
          <a:bodyPr wrap="none">
            <a:spAutoFit/>
          </a:bodyPr>
          <a:lstStyle/>
          <a:p>
            <a:r>
              <a:rPr lang="en-US" altLang="zh-CN" sz="2400" smtClean="0">
                <a:cs typeface="Times New Roman" panose="02020603050405020304" pitchFamily="18" charset="0"/>
              </a:rPr>
              <a:t>A</a:t>
            </a:r>
            <a:endParaRPr lang="zh-CN" altLang="en-US"/>
          </a:p>
        </p:txBody>
      </p:sp>
    </p:spTree>
    <p:extLst>
      <p:ext uri="{BB962C8B-B14F-4D97-AF65-F5344CB8AC3E}">
        <p14:creationId xmlns:p14="http://schemas.microsoft.com/office/powerpoint/2010/main" val="21303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抓住关键词是学习历史的重要方法之一，与右图中关键词相关的历史事件是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1640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年革命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美国内战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年农奴制改革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明治维新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71384" y="142140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bwMode="auto">
          <a:xfrm>
            <a:off x="5280248" y="1883067"/>
            <a:ext cx="1872208" cy="2338021"/>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5280248" y="1883067"/>
            <a:ext cx="1967086" cy="2238241"/>
          </a:xfrm>
          <a:prstGeom prst="rect">
            <a:avLst/>
          </a:prstGeom>
        </p:spPr>
        <p:txBody>
          <a:bodyPr wrap="square">
            <a:spAutoFit/>
          </a:bodyPr>
          <a:lstStyle/>
          <a:p>
            <a:pPr>
              <a:lnSpc>
                <a:spcPct val="150000"/>
              </a:lnSpc>
            </a:pPr>
            <a:r>
              <a:rPr lang="zh-CN" altLang="en-US" sz="2400" b="0" dirty="0">
                <a:solidFill>
                  <a:schemeClr val="tx1"/>
                </a:solidFill>
              </a:rPr>
              <a:t>种植园经济</a:t>
            </a:r>
          </a:p>
          <a:p>
            <a:pPr>
              <a:lnSpc>
                <a:spcPct val="150000"/>
              </a:lnSpc>
            </a:pPr>
            <a:r>
              <a:rPr lang="zh-CN" altLang="en-US" sz="2400" b="0" dirty="0">
                <a:solidFill>
                  <a:schemeClr val="tx1"/>
                </a:solidFill>
              </a:rPr>
              <a:t>南北矛盾</a:t>
            </a:r>
          </a:p>
          <a:p>
            <a:pPr>
              <a:lnSpc>
                <a:spcPct val="150000"/>
              </a:lnSpc>
            </a:pPr>
            <a:r>
              <a:rPr lang="zh-CN" altLang="en-US" sz="2400" b="0" dirty="0">
                <a:solidFill>
                  <a:schemeClr val="tx1"/>
                </a:solidFill>
              </a:rPr>
              <a:t>废奴运动</a:t>
            </a:r>
          </a:p>
          <a:p>
            <a:pPr>
              <a:lnSpc>
                <a:spcPct val="150000"/>
              </a:lnSpc>
            </a:pPr>
            <a:r>
              <a:rPr lang="en-US" altLang="zh-CN" sz="2400" b="0" dirty="0">
                <a:solidFill>
                  <a:schemeClr val="tx1"/>
                </a:solidFill>
              </a:rPr>
              <a:t>《</a:t>
            </a:r>
            <a:r>
              <a:rPr lang="zh-CN" altLang="en-US" sz="2400" b="0" dirty="0">
                <a:solidFill>
                  <a:schemeClr val="tx1"/>
                </a:solidFill>
              </a:rPr>
              <a:t>宅地法</a:t>
            </a:r>
            <a:r>
              <a:rPr lang="en-US" altLang="zh-CN" sz="2400" b="0" dirty="0">
                <a:solidFill>
                  <a:schemeClr val="tx1"/>
                </a:solidFill>
              </a:rPr>
              <a:t>》</a:t>
            </a:r>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南部的领导人决定，禁止废奴主义者的著作在南部流传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，种族主义者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抢走了从北部流入的反奴隶制的报纸，并且在广场上当众把它们烧毁。此后，南部许多城市竞相效仿。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这可直接用于研究</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拉美独立运动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南北战争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明治维新</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林肯是美国历史上屈指可数的伟人之一，他品德高尚是位气度恢宏的杰出的政治家，他识大体，处处以国家整体利益为重。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对材料中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处处以国家整体利益为重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推翻殖民统治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实现国家独立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削弱欧洲力量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30082" y="197158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5087094" y="472514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1015</TotalTime>
  <Words>1514</Words>
  <Application>Microsoft Office PowerPoint</Application>
  <PresentationFormat>自定义</PresentationFormat>
  <Paragraphs>165</Paragraphs>
  <Slides>24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305</cp:revision>
  <dcterms:created xsi:type="dcterms:W3CDTF">2020-11-06T05:24:40Z</dcterms:created>
  <dcterms:modified xsi:type="dcterms:W3CDTF">2024-12-15T10:16:23Z</dcterms:modified>
</cp:coreProperties>
</file>